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70" r:id="rId3"/>
    <p:sldId id="271" r:id="rId4"/>
    <p:sldId id="272" r:id="rId5"/>
    <p:sldId id="273" r:id="rId6"/>
    <p:sldId id="274" r:id="rId7"/>
    <p:sldId id="283" r:id="rId8"/>
    <p:sldId id="284" r:id="rId9"/>
    <p:sldId id="285" r:id="rId10"/>
    <p:sldId id="286" r:id="rId11"/>
    <p:sldId id="287" r:id="rId12"/>
    <p:sldId id="266" r:id="rId13"/>
    <p:sldId id="269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718" autoAdjust="0"/>
  </p:normalViewPr>
  <p:slideViewPr>
    <p:cSldViewPr>
      <p:cViewPr>
        <p:scale>
          <a:sx n="80" d="100"/>
          <a:sy n="80" d="100"/>
        </p:scale>
        <p:origin x="-82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932DB-463B-4556-8F19-EE70D5A91A8D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623F8-423B-41AD-A7F8-90B16D46031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4EC60-F73D-4265-B081-222681BA0BB8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4EC60-F73D-4265-B081-222681BA0BB8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4EC60-F73D-4265-B081-222681BA0BB8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4EC60-F73D-4265-B081-222681BA0BB8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4EC60-F73D-4265-B081-222681BA0BB8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Interim report we had not yet seen, vital o our experiment,</a:t>
            </a:r>
            <a:r>
              <a:rPr lang="en-GB" baseline="0" dirty="0" smtClean="0"/>
              <a:t> needed to see that the PV was capable of sustaining self oscillations,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 capable of producing an ectopic beat.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623F8-423B-41AD-A7F8-90B16D460314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7356F29-5AF7-4EB2-A8CC-E23B251EF076}" type="datetimeFigureOut">
              <a:rPr lang="en-US" smtClean="0"/>
              <a:pPr/>
              <a:t>5/24/2010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670A634-238D-4570-98BD-6545D53F63B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800104"/>
          </a:xfrm>
        </p:spPr>
        <p:txBody>
          <a:bodyPr/>
          <a:lstStyle/>
          <a:p>
            <a:r>
              <a:rPr lang="en-GB" dirty="0" smtClean="0"/>
              <a:t>Girish Gupta and Lucy Foster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71612"/>
            <a:ext cx="8229600" cy="1404343"/>
          </a:xfrm>
        </p:spPr>
        <p:txBody>
          <a:bodyPr>
            <a:normAutofit fontScale="90000"/>
          </a:bodyPr>
          <a:lstStyle/>
          <a:p>
            <a:r>
              <a:rPr lang="en-GB" sz="1800" dirty="0" smtClean="0"/>
              <a:t>FINAL REPORT</a:t>
            </a:r>
            <a:r>
              <a:rPr lang="en-GB" dirty="0"/>
              <a:t/>
            </a:r>
            <a:br>
              <a:rPr lang="en-GB" dirty="0"/>
            </a:br>
            <a:r>
              <a:rPr lang="en-GB" sz="2900" dirty="0"/>
              <a:t>Simulating action potentials in cardiac cells in order to determine the link between atrial fibrillation and ectopic foci in the pulmonary </a:t>
            </a:r>
            <a:r>
              <a:rPr lang="en-GB" sz="2900" dirty="0" smtClean="0"/>
              <a:t>vein</a:t>
            </a:r>
            <a:endParaRPr lang="en-GB" sz="2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Heart Beat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1472" y="1447800"/>
            <a:ext cx="4143404" cy="45720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More realistic conditions.</a:t>
            </a:r>
          </a:p>
          <a:p>
            <a:r>
              <a:rPr lang="en-GB" dirty="0" smtClean="0"/>
              <a:t>Make the initial beat repeat itself.</a:t>
            </a:r>
          </a:p>
          <a:p>
            <a:r>
              <a:rPr lang="en-GB" dirty="0" smtClean="0"/>
              <a:t>Difficult to get timing right.</a:t>
            </a:r>
          </a:p>
          <a:p>
            <a:r>
              <a:rPr lang="en-GB" dirty="0" smtClean="0"/>
              <a:t>Too quickly would simply wipe out.</a:t>
            </a:r>
          </a:p>
          <a:p>
            <a:r>
              <a:rPr lang="en-GB" dirty="0" smtClean="0"/>
              <a:t>Started by simply getting two coming in one after the other eventually extended to a repeating stimuli every 400 ms – effectively a real heart beat.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786314" y="1720840"/>
            <a:ext cx="3857652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(t&gt;=(</a:t>
            </a:r>
            <a:r>
              <a:rPr lang="en-GB" sz="12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girishcounter</a:t>
            </a: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*0.1) &amp;&amp; t&lt;((</a:t>
            </a:r>
            <a:r>
              <a:rPr lang="en-GB" sz="12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girishcounter</a:t>
            </a: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*0.1)+HT))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{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(x=100; x&lt;=200; x++)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(y=325; y&lt;=350; y++)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(z=0; z&lt;=10; z++)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(h[x][y][z] &gt; 0) {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V[x][y][z] = 20.0;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new_V</a:t>
            </a: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[x][y][z] = 20.0;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girishcounter</a:t>
            </a: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++;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1200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geometry</a:t>
            </a:r>
            <a:endParaRPr lang="en-GB" dirty="0"/>
          </a:p>
        </p:txBody>
      </p:sp>
      <p:pic>
        <p:nvPicPr>
          <p:cNvPr id="4" name="Picture 3" descr="C:\Users\Lucy\AppData\Local\Temp\bg8n0iu5.tmp\geometry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6743" y="1571612"/>
            <a:ext cx="617051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:\physics\stimulus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3094" y="3714752"/>
            <a:ext cx="5577812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8662" y="214290"/>
            <a:ext cx="3000396" cy="64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8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9190" y="214290"/>
            <a:ext cx="3286148" cy="642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000240"/>
            <a:ext cx="83661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JANUARY: What next?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07284" y="1857364"/>
            <a:ext cx="810812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3500" dirty="0" smtClean="0"/>
              <a:t>Refine the geometry file to become more anatomically accurate.</a:t>
            </a:r>
          </a:p>
          <a:p>
            <a:pPr>
              <a:buFont typeface="Arial" pitchFamily="34" charset="0"/>
              <a:buChar char="•"/>
            </a:pPr>
            <a:r>
              <a:rPr lang="en-GB" sz="3500" dirty="0" smtClean="0"/>
              <a:t>Stimulate the anatomically correct points.</a:t>
            </a:r>
          </a:p>
          <a:p>
            <a:pPr>
              <a:buFont typeface="Arial" pitchFamily="34" charset="0"/>
              <a:buChar char="•"/>
            </a:pPr>
            <a:r>
              <a:rPr lang="en-GB" sz="3500" dirty="0" smtClean="0"/>
              <a:t>Self-excitation in the pulmonary vein itself.</a:t>
            </a:r>
          </a:p>
          <a:p>
            <a:pPr>
              <a:buFont typeface="Arial" pitchFamily="34" charset="0"/>
              <a:buChar char="•"/>
            </a:pPr>
            <a:r>
              <a:rPr lang="en-GB" sz="3500" dirty="0" smtClean="0"/>
              <a:t>This and further work will establish the link between ectopic foci in the pulmonary vein and atrial fibrillation, as per our aim.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5072074"/>
            <a:ext cx="7772400" cy="11430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Initiation and propagation of action potentials through the atria towards the pulmonary vein. </a:t>
            </a:r>
            <a:endParaRPr lang="en-GB" sz="20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714356"/>
            <a:ext cx="735811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5072074"/>
            <a:ext cx="7772400" cy="11430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Initiation and propagation of an ectopic action potential from the pulmonary vein.  This is the self-oscillation.</a:t>
            </a:r>
            <a:endParaRPr lang="en-GB" sz="20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500042"/>
            <a:ext cx="735811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14290"/>
            <a:ext cx="514353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142984"/>
            <a:ext cx="1643074" cy="535785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Interaction of the ectopic stimulation from previous figure and the initial stimulus from the one before to give a spiral wave.</a:t>
            </a:r>
            <a:endParaRPr lang="en-GB" sz="2000" dirty="0"/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571876"/>
            <a:ext cx="478631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5429264"/>
            <a:ext cx="7772400" cy="11430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Our research has not found evidence that the spiral wave is pinned to the pulmonary vein.</a:t>
            </a:r>
            <a:endParaRPr lang="en-GB" sz="20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714356"/>
            <a:ext cx="757242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5357826"/>
            <a:ext cx="7772400" cy="11430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Fast, periodic pacing, suppresses ectopic foci in the pulmonary vein.</a:t>
            </a:r>
            <a:endParaRPr lang="en-GB" sz="20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571480"/>
            <a:ext cx="771530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928670"/>
            <a:ext cx="7929618" cy="5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 and Further Work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07284" y="1857364"/>
            <a:ext cx="81081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3500" dirty="0" smtClean="0"/>
              <a:t>Need to confirm formation of spiral waves with new stimulus site.</a:t>
            </a:r>
          </a:p>
          <a:p>
            <a:pPr>
              <a:buFont typeface="Arial" pitchFamily="34" charset="0"/>
              <a:buChar char="•"/>
            </a:pPr>
            <a:r>
              <a:rPr lang="en-GB" sz="3500" dirty="0" smtClean="0"/>
              <a:t>Need to look carefully at pinning and attempt to demonstrate it, if it is the case.</a:t>
            </a:r>
          </a:p>
          <a:p>
            <a:pPr>
              <a:buFont typeface="Arial" pitchFamily="34" charset="0"/>
              <a:buChar char="•"/>
            </a:pPr>
            <a:r>
              <a:rPr lang="en-GB" sz="3500" dirty="0" smtClean="0"/>
              <a:t>Investigate the link between atrial fibrillation and stroke.</a:t>
            </a:r>
            <a:endParaRPr lang="en-GB" sz="3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29566" cy="4981596"/>
          </a:xfrm>
        </p:spPr>
        <p:txBody>
          <a:bodyPr>
            <a:normAutofit/>
          </a:bodyPr>
          <a:lstStyle/>
          <a:p>
            <a:r>
              <a:rPr lang="en-GB" dirty="0" smtClean="0"/>
              <a:t>Heart disease big killer in the Western world.</a:t>
            </a:r>
          </a:p>
          <a:p>
            <a:r>
              <a:rPr lang="en-GB" dirty="0" err="1" smtClean="0"/>
              <a:t>Atrial</a:t>
            </a:r>
            <a:r>
              <a:rPr lang="en-GB" dirty="0" smtClean="0"/>
              <a:t> fibrillation most common form of cardiac arrhythmia.</a:t>
            </a:r>
          </a:p>
          <a:p>
            <a:r>
              <a:rPr lang="en-GB" dirty="0" smtClean="0"/>
              <a:t>It involves the heart not beating effectively, one cause of which is believed to be an ectopic heart beat coming from the pulmonary vein.</a:t>
            </a:r>
          </a:p>
          <a:p>
            <a:r>
              <a:rPr lang="en-GB" dirty="0" smtClean="0"/>
              <a:t>Blood can pool then clot. </a:t>
            </a:r>
          </a:p>
          <a:p>
            <a:r>
              <a:rPr lang="en-GB" dirty="0" smtClean="0"/>
              <a:t>Clots getting lodged in the brain can lead to a stroke.</a:t>
            </a:r>
          </a:p>
          <a:p>
            <a:r>
              <a:rPr lang="en-GB" dirty="0" smtClean="0"/>
              <a:t>The aim of this project: to produce a computer model to simulate conditions believed to lead to this.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42852"/>
            <a:ext cx="4714908" cy="661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86380" y="642918"/>
            <a:ext cx="3286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Our work was presented at a meeting of the </a:t>
            </a:r>
            <a:r>
              <a:rPr lang="en-GB" b="1" dirty="0" smtClean="0"/>
              <a:t>Northern Cardiovascular Research Group </a:t>
            </a:r>
            <a:r>
              <a:rPr lang="en-GB" dirty="0" smtClean="0"/>
              <a:t>on 22</a:t>
            </a:r>
            <a:r>
              <a:rPr lang="en-GB" baseline="30000" dirty="0" smtClean="0"/>
              <a:t>nd</a:t>
            </a:r>
            <a:r>
              <a:rPr lang="en-GB" dirty="0" smtClean="0"/>
              <a:t> March 2010.</a:t>
            </a:r>
          </a:p>
          <a:p>
            <a:endParaRPr lang="en-GB" dirty="0" smtClean="0"/>
          </a:p>
          <a:p>
            <a:r>
              <a:rPr lang="en-GB" dirty="0" smtClean="0"/>
              <a:t>It has also been submitted </a:t>
            </a:r>
            <a:r>
              <a:rPr lang="en-GB" dirty="0" smtClean="0"/>
              <a:t>to and accepted elsewhere.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heart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086096" cy="4572000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Pulmonary vein carries oxygenated blood back to the heart from the lungs.</a:t>
            </a:r>
          </a:p>
          <a:p>
            <a:r>
              <a:rPr lang="en-GB" dirty="0" smtClean="0"/>
              <a:t>Heart beat: a contraction with an electro-physical basis.</a:t>
            </a:r>
          </a:p>
          <a:p>
            <a:r>
              <a:rPr lang="en-GB" dirty="0" smtClean="0"/>
              <a:t>Starts as an action potential in a pace making cell, causing a wave of contraction to pass through the heart.</a:t>
            </a:r>
          </a:p>
          <a:p>
            <a:r>
              <a:rPr lang="en-GB" dirty="0" smtClean="0"/>
              <a:t>SA node natural pace-making cell of the heart. </a:t>
            </a:r>
            <a:endParaRPr lang="en-GB" dirty="0"/>
          </a:p>
        </p:txBody>
      </p:sp>
      <p:pic>
        <p:nvPicPr>
          <p:cNvPr id="4" name="Picture 3" descr="http://www.daviddarling.info/images/sinoatrial_nod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3204" y="1571612"/>
            <a:ext cx="5120796" cy="408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43372" y="5786454"/>
            <a:ext cx="464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Darling, D. &lt;http://www.daviddarling.info/encyclopedia/S/sinoatrial_node.html&gt;. (Image used with permission.)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cardiac cells</a:t>
            </a:r>
            <a:endParaRPr lang="en-GB" dirty="0"/>
          </a:p>
        </p:txBody>
      </p:sp>
      <p:pic>
        <p:nvPicPr>
          <p:cNvPr id="4" name="Content Placeholder 3" descr="circuit.bmp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357158" y="1500174"/>
            <a:ext cx="4429123" cy="2357454"/>
          </a:xfrm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4286256"/>
            <a:ext cx="1200150" cy="371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43042" y="4143380"/>
            <a:ext cx="307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Nernst potential of the ion. (equilibrium potential)</a:t>
            </a:r>
            <a:endParaRPr lang="en-GB" sz="1600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5000636"/>
            <a:ext cx="1209675" cy="381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14480" y="492919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Resting potential of the membrane</a:t>
            </a:r>
            <a:endParaRPr lang="en-GB" sz="1600" dirty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82" y="5786454"/>
            <a:ext cx="1438275" cy="1905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85918" y="5572140"/>
            <a:ext cx="250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Current flows because of stimulus altering membrane potential.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929190" y="1643050"/>
            <a:ext cx="3929090" cy="4801314"/>
          </a:xfrm>
          <a:prstGeom prst="rect">
            <a:avLst/>
          </a:prstGeom>
          <a:noFill/>
          <a:ln w="15875" cap="rnd" cmpd="dbl">
            <a:solidFill>
              <a:schemeClr val="accent2">
                <a:alpha val="89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Ion channel modelling: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Ion channels are gated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Voltage stimuli open and close gates.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Mathematical model to show channel activation, based upon activation variable r,  it depends on whether the m and h gates are open or closed.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Hodgkin Huxley models: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4500570"/>
            <a:ext cx="1123950" cy="428625"/>
          </a:xfrm>
          <a:prstGeom prst="rect">
            <a:avLst/>
          </a:prstGeom>
          <a:noFill/>
        </p:spPr>
      </p:pic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29322" y="5143512"/>
            <a:ext cx="1866900" cy="200025"/>
          </a:xfrm>
          <a:prstGeom prst="rect">
            <a:avLst/>
          </a:prstGeom>
          <a:noFill/>
        </p:spPr>
      </p:pic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5715016"/>
            <a:ext cx="1276350" cy="38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action potential</a:t>
            </a:r>
            <a:endParaRPr lang="en-GB" dirty="0"/>
          </a:p>
        </p:txBody>
      </p:sp>
      <p:pic>
        <p:nvPicPr>
          <p:cNvPr id="5" name="Content Placeholder 4" descr="actionpot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214414" y="1500174"/>
            <a:ext cx="6932159" cy="3357586"/>
          </a:xfrm>
        </p:spPr>
      </p:pic>
      <p:sp>
        <p:nvSpPr>
          <p:cNvPr id="6" name="TextBox 5"/>
          <p:cNvSpPr txBox="1"/>
          <p:nvPr/>
        </p:nvSpPr>
        <p:spPr>
          <a:xfrm>
            <a:off x="2143108" y="4929198"/>
            <a:ext cx="6572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000" dirty="0" smtClean="0"/>
              <a:t>Slow response are that off pace-making cells.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Slope of depolarisation much steeper in fast response. 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Slow response initial resting potential less negative.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Overshoot of slow response less than that of fast response.  </a:t>
            </a:r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28860" y="1285860"/>
            <a:ext cx="615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Berne, R.M, Levy, M.N. 2000, </a:t>
            </a:r>
            <a:r>
              <a:rPr lang="en-GB" i="1" dirty="0" smtClean="0"/>
              <a:t>Principles of Physiology,</a:t>
            </a:r>
            <a:r>
              <a:rPr lang="en-GB" dirty="0" smtClean="0"/>
              <a:t> </a:t>
            </a:r>
            <a:r>
              <a:rPr lang="en-GB" dirty="0" err="1" smtClean="0"/>
              <a:t>Modsby</a:t>
            </a:r>
            <a:r>
              <a:rPr lang="en-GB" dirty="0" smtClean="0"/>
              <a:t>, Missouri.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Evidence of pulmonary vein link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29566" cy="198120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 smtClean="0"/>
              <a:t>Atrial</a:t>
            </a:r>
            <a:r>
              <a:rPr lang="en-GB" dirty="0" smtClean="0"/>
              <a:t> fibrillation comes from natural pace-making cell being overwhelmed by disorganized electrical impulses coming from elsewhere.</a:t>
            </a:r>
          </a:p>
          <a:p>
            <a:r>
              <a:rPr lang="en-GB" dirty="0" err="1" smtClean="0"/>
              <a:t>Atrial</a:t>
            </a:r>
            <a:r>
              <a:rPr lang="en-GB" dirty="0" smtClean="0"/>
              <a:t> fibrillation: multiple activation waves within the atria.</a:t>
            </a:r>
          </a:p>
          <a:p>
            <a:r>
              <a:rPr lang="en-GB" dirty="0" smtClean="0"/>
              <a:t>A lot of evidence that shows not only the PV has </a:t>
            </a:r>
            <a:r>
              <a:rPr lang="en-GB" dirty="0" err="1" smtClean="0"/>
              <a:t>pacemaking</a:t>
            </a:r>
            <a:r>
              <a:rPr lang="en-GB" dirty="0" smtClean="0"/>
              <a:t> cells but also that this is linked to </a:t>
            </a:r>
            <a:r>
              <a:rPr lang="en-GB" dirty="0" err="1" smtClean="0"/>
              <a:t>atrial</a:t>
            </a:r>
            <a:r>
              <a:rPr lang="en-GB" dirty="0" smtClean="0"/>
              <a:t> fibrillation for example </a:t>
            </a:r>
            <a:r>
              <a:rPr lang="en-GB" dirty="0" err="1" smtClean="0"/>
              <a:t>Haissaguerre</a:t>
            </a:r>
            <a:r>
              <a:rPr lang="en-GB" dirty="0" smtClean="0"/>
              <a:t> et al and Perez </a:t>
            </a:r>
            <a:r>
              <a:rPr lang="en-GB" dirty="0" err="1" smtClean="0"/>
              <a:t>Lugones</a:t>
            </a:r>
            <a:r>
              <a:rPr lang="en-GB" dirty="0" smtClean="0"/>
              <a:t> et al.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12644" t="5023" r="12323" b="16667"/>
          <a:stretch>
            <a:fillRect/>
          </a:stretch>
        </p:blipFill>
        <p:spPr bwMode="auto">
          <a:xfrm>
            <a:off x="2643174" y="3000372"/>
            <a:ext cx="414340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6072206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Haissaguerre</a:t>
            </a:r>
            <a:r>
              <a:rPr lang="en-GB" dirty="0" smtClean="0"/>
              <a:t>, M et. al. 1998, ‘Spontaneous initiation of atrial fibrillation by ectopic beats originating in the pulmonary veins, </a:t>
            </a:r>
            <a:r>
              <a:rPr lang="en-GB" i="1" dirty="0" smtClean="0"/>
              <a:t>New England </a:t>
            </a:r>
            <a:r>
              <a:rPr lang="en-GB" i="1" dirty="0" err="1" smtClean="0"/>
              <a:t>Journ</a:t>
            </a:r>
            <a:r>
              <a:rPr lang="en-GB" i="1" dirty="0" smtClean="0"/>
              <a:t>. of Med., </a:t>
            </a:r>
            <a:r>
              <a:rPr lang="en-GB" dirty="0" smtClean="0"/>
              <a:t>vol. 339, no. 10, pp. 659-666.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Methodology: computer methods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Code in </a:t>
            </a:r>
            <a:r>
              <a:rPr lang="en-GB" dirty="0" smtClean="0"/>
              <a:t>C</a:t>
            </a:r>
            <a:endParaRPr lang="en-GB" dirty="0" smtClean="0"/>
          </a:p>
          <a:p>
            <a:r>
              <a:rPr lang="en-GB" dirty="0" smtClean="0"/>
              <a:t>Early stages </a:t>
            </a:r>
            <a:r>
              <a:rPr lang="en-GB" dirty="0" smtClean="0"/>
              <a:t>worked on </a:t>
            </a:r>
            <a:r>
              <a:rPr lang="en-GB" dirty="0" smtClean="0"/>
              <a:t>single cell models </a:t>
            </a:r>
            <a:r>
              <a:rPr lang="en-GB" dirty="0" smtClean="0"/>
              <a:t>which </a:t>
            </a:r>
            <a:r>
              <a:rPr lang="en-GB" dirty="0" smtClean="0"/>
              <a:t>ran on PC</a:t>
            </a:r>
          </a:p>
          <a:p>
            <a:r>
              <a:rPr lang="en-GB" dirty="0" smtClean="0"/>
              <a:t>Full 3D model needed more CPU</a:t>
            </a:r>
          </a:p>
          <a:p>
            <a:r>
              <a:rPr lang="en-GB" dirty="0" smtClean="0"/>
              <a:t>3D geometry file with single cell header files indexed into a </a:t>
            </a:r>
            <a:r>
              <a:rPr lang="en-GB" dirty="0" smtClean="0"/>
              <a:t>3D </a:t>
            </a:r>
            <a:r>
              <a:rPr lang="en-GB" dirty="0" smtClean="0"/>
              <a:t>array</a:t>
            </a:r>
          </a:p>
          <a:p>
            <a:r>
              <a:rPr lang="en-GB" dirty="0" smtClean="0"/>
              <a:t>Horace</a:t>
            </a:r>
          </a:p>
          <a:p>
            <a:r>
              <a:rPr lang="en-GB" dirty="0" smtClean="0"/>
              <a:t>32 CPU</a:t>
            </a:r>
          </a:p>
          <a:p>
            <a:r>
              <a:rPr lang="en-GB" dirty="0" smtClean="0"/>
              <a:t>Code is run in small steps (HT)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Self-oscillation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4514856" cy="4572000"/>
          </a:xfrm>
        </p:spPr>
        <p:txBody>
          <a:bodyPr>
            <a:noAutofit/>
          </a:bodyPr>
          <a:lstStyle/>
          <a:p>
            <a:r>
              <a:rPr lang="en-GB" sz="2400" dirty="0" smtClean="0"/>
              <a:t>Small cube geometry to try and get self oscillations using less processing, running for longer.</a:t>
            </a:r>
          </a:p>
          <a:p>
            <a:r>
              <a:rPr lang="en-GB" sz="2400" dirty="0" smtClean="0"/>
              <a:t>Tested different versions of the code.</a:t>
            </a:r>
          </a:p>
          <a:p>
            <a:r>
              <a:rPr lang="en-GB" sz="2400" dirty="0" smtClean="0"/>
              <a:t>Minor adjustments as not to get too far from original.</a:t>
            </a:r>
          </a:p>
          <a:p>
            <a:r>
              <a:rPr lang="en-GB" sz="2400" dirty="0" smtClean="0"/>
              <a:t>Back to single cell code. </a:t>
            </a:r>
          </a:p>
          <a:p>
            <a:r>
              <a:rPr lang="en-GB" sz="2400" dirty="0" smtClean="0"/>
              <a:t>Assured single cell self oscillated re-indexed this. </a:t>
            </a:r>
          </a:p>
          <a:p>
            <a:r>
              <a:rPr lang="en-GB" sz="2400" dirty="0" smtClean="0"/>
              <a:t>Got self oscillations.</a:t>
            </a:r>
          </a:p>
          <a:p>
            <a:r>
              <a:rPr lang="en-GB" sz="2400" dirty="0" smtClean="0"/>
              <a:t>One stimulus at start, later repolarisation of AP in PV.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572132" y="642918"/>
            <a:ext cx="3110858" cy="3857652"/>
          </a:xfrm>
          <a:ln>
            <a:solidFill>
              <a:schemeClr val="accent1"/>
            </a:solidFill>
          </a:ln>
        </p:spPr>
        <p:txBody>
          <a:bodyPr>
            <a:normAutofit fontScale="40000" lnSpcReduction="20000"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sz="2800" dirty="0" smtClean="0"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sz="2800" dirty="0" smtClean="0">
              <a:latin typeface="Courier New" pitchFamily="49" charset="0"/>
              <a:ea typeface="SimSun" pitchFamily="2" charset="-122"/>
              <a:cs typeface="Courier New" pitchFamily="49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if((y&gt;=325 &amp;&amp; y&lt;= 350) &amp;&amp; (x&gt;=25 &amp;&amp; x&lt;=275))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(x=100; x&lt;=200; x++)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(y=325; y&lt;=350; y++)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(z=0; z&lt;=10; z++)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(h[x][y][z] &gt; 0) {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V[x][y][z] = 20.0;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new_V</a:t>
            </a: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[x][y][z] = 20.0;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// ** Begin voltage calculation ** //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while (t &lt; 50.0) {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t+=HT;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cnt</a:t>
            </a: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++;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(t&gt;=0.89 &amp;&amp; t&lt;(0.89+HT))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{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(x=100; x&lt;=200; x++)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(y=325; y&lt;=350; y++)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(z=0; z&lt;=10; z++)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(h[x][y][z] &gt; 0) {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V[x][y][z] = 20.0;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new_V</a:t>
            </a: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[x][y][z] = 20.0;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8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5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4857760"/>
            <a:ext cx="4219587" cy="161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Spiral waves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1472" y="1500174"/>
            <a:ext cx="8286808" cy="232886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Earlier simulations used resting points in code to produce spirals</a:t>
            </a:r>
          </a:p>
          <a:p>
            <a:r>
              <a:rPr lang="en-GB" dirty="0" smtClean="0"/>
              <a:t>Take these out</a:t>
            </a:r>
          </a:p>
          <a:p>
            <a:r>
              <a:rPr lang="en-GB" dirty="0" smtClean="0"/>
              <a:t>Time a new excitation to interact with self oscillation to get a spiral wave.</a:t>
            </a:r>
          </a:p>
          <a:p>
            <a:r>
              <a:rPr lang="en-GB" dirty="0" smtClean="0"/>
              <a:t>Once this was verified could use ‘artificial’ spiral again to look at pinning.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428728" y="3929067"/>
            <a:ext cx="6715172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if (t&gt;=0.04 &amp;&amp; t&lt;(0.04+HT))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(x = BLOCK_LOW(rank, size, X+1); x &lt;= BLOCK_HIGH(rank, size, X+1); x++)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{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(y=0; y&lt;=200; y++)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(z=0; z&lt;=10; z++)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{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V[x][y][z] = -73.8;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new_V</a:t>
            </a: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[x][y][z] = -73.8;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(y=400; y&lt;=Y; y++)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for (z=0; z&lt;=10; z++)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{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V[x][y][z] = -73.8;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err="1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new_V</a:t>
            </a: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[x][y][z] = -73.8;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 smtClean="0">
                <a:latin typeface="Courier New" pitchFamily="49" charset="0"/>
                <a:ea typeface="SimSun" pitchFamily="2" charset="-122"/>
                <a:cs typeface="Courier New" pitchFamily="49" charset="0"/>
              </a:rPr>
              <a:t>}</a:t>
            </a:r>
            <a:endParaRPr lang="en-GB" sz="1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457</TotalTime>
  <Words>1244</Words>
  <Application>Microsoft Office PowerPoint</Application>
  <PresentationFormat>On-screen Show (4:3)</PresentationFormat>
  <Paragraphs>159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Equity</vt:lpstr>
      <vt:lpstr>FINAL REPORT Simulating action potentials in cardiac cells in order to determine the link between atrial fibrillation and ectopic foci in the pulmonary vein</vt:lpstr>
      <vt:lpstr>Introduction</vt:lpstr>
      <vt:lpstr>The heart</vt:lpstr>
      <vt:lpstr>Modelling cardiac cells</vt:lpstr>
      <vt:lpstr>An action potential</vt:lpstr>
      <vt:lpstr>Evidence of pulmonary vein link</vt:lpstr>
      <vt:lpstr>Methodology: computer methods</vt:lpstr>
      <vt:lpstr>Self-oscillation</vt:lpstr>
      <vt:lpstr>Spiral waves</vt:lpstr>
      <vt:lpstr>Heart Beat</vt:lpstr>
      <vt:lpstr>New geometry</vt:lpstr>
      <vt:lpstr>Slide 12</vt:lpstr>
      <vt:lpstr>JANUARY: What next?</vt:lpstr>
      <vt:lpstr>Initiation and propagation of action potentials through the atria towards the pulmonary vein. </vt:lpstr>
      <vt:lpstr>Initiation and propagation of an ectopic action potential from the pulmonary vein.  This is the self-oscillation.</vt:lpstr>
      <vt:lpstr>Interaction of the ectopic stimulation from previous figure and the initial stimulus from the one before to give a spiral wave.</vt:lpstr>
      <vt:lpstr>Our research has not found evidence that the spiral wave is pinned to the pulmonary vein.</vt:lpstr>
      <vt:lpstr>Fast, periodic pacing, suppresses ectopic foci in the pulmonary vein.</vt:lpstr>
      <vt:lpstr>Conclusions and Further Work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REPORT Simulating action potentials in cardiac cells in order to determine the link between atrial fibrillation and ectopic foci in the pulmonary vein</dc:title>
  <dc:creator>Girish Gupta</dc:creator>
  <cp:lastModifiedBy>Girish Gupta</cp:lastModifiedBy>
  <cp:revision>42</cp:revision>
  <dcterms:created xsi:type="dcterms:W3CDTF">2010-01-19T12:43:24Z</dcterms:created>
  <dcterms:modified xsi:type="dcterms:W3CDTF">2010-05-24T08:41:08Z</dcterms:modified>
</cp:coreProperties>
</file>